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91712-4E33-4CFF-BE42-5A247B05E0EF}" type="datetimeFigureOut">
              <a:rPr lang="es-MX" smtClean="0"/>
              <a:pPr/>
              <a:t>22/09/2011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168B-1FEF-4EDC-AF7D-C8E54663E7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Noción de las ecuaciones diferenciales</a:t>
            </a:r>
            <a:endParaRPr lang="es-MX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0801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Decaimiento radiactivo (prueba de carbobo</a:t>
            </a:r>
            <a:r>
              <a:rPr lang="es-MX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-14)</a:t>
            </a:r>
            <a:endParaRPr lang="es-MX" sz="2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7" name="6 Imagen" descr="datacion-por-c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504" y="1124744"/>
            <a:ext cx="8497960" cy="4923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0801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Decaimiento radiactivo (prueba de carbobo</a:t>
            </a:r>
            <a:r>
              <a:rPr lang="es-MX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-14)</a:t>
            </a:r>
            <a:endParaRPr lang="es-MX" sz="2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/>
        </p:nvGraphicFramePr>
        <p:xfrm>
          <a:off x="3347864" y="1052736"/>
          <a:ext cx="1435100" cy="989013"/>
        </p:xfrm>
        <a:graphic>
          <a:graphicData uri="http://schemas.openxmlformats.org/presentationml/2006/ole">
            <p:oleObj spid="_x0000_s22530" name="Ecuación" r:id="rId3" imgW="571320" imgH="393480" progId="Equation.3">
              <p:embed/>
            </p:oleObj>
          </a:graphicData>
        </a:graphic>
      </p:graphicFrame>
      <p:pic>
        <p:nvPicPr>
          <p:cNvPr id="6" name="5 Imagen" descr="c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2348880"/>
            <a:ext cx="4553099" cy="4099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899592" y="404664"/>
            <a:ext cx="7200800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Modelo algebraico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sz="2800" dirty="0" smtClean="0"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Un terreno rectangular mide 8 m por 24 m. Si la longitud y el ancho aumentan la misma cantidad para aumentar en 144 m^2 el área. ¿Cuánto ha aumentado cada dimensión?</a:t>
            </a: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915816" y="4149080"/>
            <a:ext cx="2304256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5292080" y="4365104"/>
          <a:ext cx="408682" cy="344153"/>
        </p:xfrm>
        <a:graphic>
          <a:graphicData uri="http://schemas.openxmlformats.org/presentationml/2006/ole">
            <p:oleObj spid="_x0000_s1026" name="Ecuación" r:id="rId3" imgW="241200" imgH="203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79912" y="3717032"/>
          <a:ext cx="558800" cy="344488"/>
        </p:xfrm>
        <a:graphic>
          <a:graphicData uri="http://schemas.openxmlformats.org/presentationml/2006/ole">
            <p:oleObj spid="_x0000_s1027" name="Ecuación" r:id="rId4" imgW="330120" imgH="203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736405" y="4344095"/>
          <a:ext cx="750887" cy="387350"/>
        </p:xfrm>
        <a:graphic>
          <a:graphicData uri="http://schemas.openxmlformats.org/presentationml/2006/ole">
            <p:oleObj spid="_x0000_s1028" name="Ecuación" r:id="rId5" imgW="444240" imgH="2286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707904" y="4365104"/>
          <a:ext cx="773113" cy="387350"/>
        </p:xfrm>
        <a:graphic>
          <a:graphicData uri="http://schemas.openxmlformats.org/presentationml/2006/ole">
            <p:oleObj spid="_x0000_s1029" name="Ecuación" r:id="rId6" imgW="457200" imgH="2286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96136" y="4365104"/>
          <a:ext cx="773113" cy="344487"/>
        </p:xfrm>
        <a:graphic>
          <a:graphicData uri="http://schemas.openxmlformats.org/presentationml/2006/ole">
            <p:oleObj spid="_x0000_s1030" name="Ecuación" r:id="rId7" imgW="457200" imgH="203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779912" y="3429000"/>
          <a:ext cx="923925" cy="344488"/>
        </p:xfrm>
        <a:graphic>
          <a:graphicData uri="http://schemas.openxmlformats.org/presentationml/2006/ole">
            <p:oleObj spid="_x0000_s1031" name="Ecuación" r:id="rId8" imgW="545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899592" y="404664"/>
            <a:ext cx="7200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Modelo algebraico</a:t>
            </a:r>
            <a:r>
              <a:rPr kumimoji="0" lang="es-MX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67744" y="3933056"/>
            <a:ext cx="3456384" cy="11881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635896" y="4365104"/>
          <a:ext cx="773113" cy="387350"/>
        </p:xfrm>
        <a:graphic>
          <a:graphicData uri="http://schemas.openxmlformats.org/presentationml/2006/ole">
            <p:oleObj spid="_x0000_s2053" name="Ecuación" r:id="rId3" imgW="457200" imgH="2286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96136" y="4365104"/>
          <a:ext cx="773113" cy="344487"/>
        </p:xfrm>
        <a:graphic>
          <a:graphicData uri="http://schemas.openxmlformats.org/presentationml/2006/ole">
            <p:oleObj spid="_x0000_s2054" name="Ecuación" r:id="rId4" imgW="457200" imgH="203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779912" y="3429000"/>
          <a:ext cx="923925" cy="344488"/>
        </p:xfrm>
        <a:graphic>
          <a:graphicData uri="http://schemas.openxmlformats.org/presentationml/2006/ole">
            <p:oleObj spid="_x0000_s2055" name="Ecuación" r:id="rId5" imgW="545760" imgH="203040" progId="Equation.3">
              <p:embed/>
            </p:oleObj>
          </a:graphicData>
        </a:graphic>
      </p:graphicFrame>
      <p:graphicFrame>
        <p:nvGraphicFramePr>
          <p:cNvPr id="2056" name="Object 7"/>
          <p:cNvGraphicFramePr>
            <a:graphicFrameLocks noChangeAspect="1"/>
          </p:cNvGraphicFramePr>
          <p:nvPr/>
        </p:nvGraphicFramePr>
        <p:xfrm>
          <a:off x="1187624" y="1412776"/>
          <a:ext cx="3628933" cy="576064"/>
        </p:xfrm>
        <a:graphic>
          <a:graphicData uri="http://schemas.openxmlformats.org/presentationml/2006/ole">
            <p:oleObj spid="_x0000_s2056" name="Ecuación" r:id="rId6" imgW="1282680" imgH="203040" progId="Equation.3">
              <p:embed/>
            </p:oleObj>
          </a:graphicData>
        </a:graphic>
      </p:graphicFrame>
      <p:graphicFrame>
        <p:nvGraphicFramePr>
          <p:cNvPr id="2057" name="Object 7"/>
          <p:cNvGraphicFramePr>
            <a:graphicFrameLocks noChangeAspect="1"/>
          </p:cNvGraphicFramePr>
          <p:nvPr/>
        </p:nvGraphicFramePr>
        <p:xfrm>
          <a:off x="1331640" y="2060848"/>
          <a:ext cx="3197225" cy="576263"/>
        </p:xfrm>
        <a:graphic>
          <a:graphicData uri="http://schemas.openxmlformats.org/presentationml/2006/ole">
            <p:oleObj spid="_x0000_s2057" name="Ecuación" r:id="rId7" imgW="1130040" imgH="203040" progId="Equation.3">
              <p:embed/>
            </p:oleObj>
          </a:graphicData>
        </a:graphic>
      </p:graphicFrame>
      <p:sp>
        <p:nvSpPr>
          <p:cNvPr id="12" name="1 Título"/>
          <p:cNvSpPr txBox="1">
            <a:spLocks/>
          </p:cNvSpPr>
          <p:nvPr/>
        </p:nvSpPr>
        <p:spPr>
          <a:xfrm>
            <a:off x="5724128" y="908720"/>
            <a:ext cx="331236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8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Método de solución</a:t>
            </a: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436096" y="1628800"/>
          <a:ext cx="3521075" cy="1260475"/>
        </p:xfrm>
        <a:graphic>
          <a:graphicData uri="http://schemas.openxmlformats.org/presentationml/2006/ole">
            <p:oleObj spid="_x0000_s2058" name="Ecuación" r:id="rId8" imgW="1244520" imgH="44424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7092280" y="3140968"/>
          <a:ext cx="1617662" cy="1296987"/>
        </p:xfrm>
        <a:graphic>
          <a:graphicData uri="http://schemas.openxmlformats.org/presentationml/2006/ole">
            <p:oleObj spid="_x0000_s2059" name="Ecuación" r:id="rId9" imgW="5713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899592" y="188640"/>
            <a:ext cx="720080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8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Modelado por Ecuaciones diferenciales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MX" sz="2800" dirty="0" smtClean="0">
                <a:latin typeface="Arial Narrow" pitchFamily="34" charset="0"/>
                <a:ea typeface="+mj-ea"/>
                <a:cs typeface="+mj-cs"/>
              </a:rPr>
              <a:t>Un </a:t>
            </a:r>
            <a:r>
              <a:rPr lang="es-MX" sz="2800" dirty="0" smtClean="0">
                <a:latin typeface="Arial Narrow" pitchFamily="34" charset="0"/>
                <a:ea typeface="+mj-ea"/>
                <a:cs typeface="+mj-cs"/>
              </a:rPr>
              <a:t>ingeniero metalúrgico requiere enfriar a temperatura ambiente (</a:t>
            </a:r>
            <a:r>
              <a:rPr lang="es-MX" sz="2800" dirty="0" smtClean="0">
                <a:latin typeface="Arial Narrow" pitchFamily="34" charset="0"/>
              </a:rPr>
              <a:t>20°C) </a:t>
            </a:r>
            <a:r>
              <a:rPr lang="es-MX" sz="2800" dirty="0" smtClean="0">
                <a:latin typeface="Arial Narrow" pitchFamily="34" charset="0"/>
                <a:ea typeface="+mj-ea"/>
                <a:cs typeface="+mj-cs"/>
              </a:rPr>
              <a:t>el producto de fundición hierro colado-aluminio. Si la aleación muestra una temperatura inicial de 1000 C, ¿Cuál es el modelo que describe el enfriamiento en función del tiempo? La temperatura que registra la aleación transcurridos 15 </a:t>
            </a:r>
            <a:r>
              <a:rPr lang="es-MX" sz="2800" dirty="0" err="1" smtClean="0">
                <a:latin typeface="Arial Narrow" pitchFamily="34" charset="0"/>
                <a:ea typeface="+mj-ea"/>
                <a:cs typeface="+mj-cs"/>
              </a:rPr>
              <a:t>mins</a:t>
            </a:r>
            <a:r>
              <a:rPr lang="es-MX" sz="2800" dirty="0" smtClean="0">
                <a:latin typeface="Arial Narrow" pitchFamily="34" charset="0"/>
                <a:ea typeface="+mj-ea"/>
                <a:cs typeface="+mj-cs"/>
              </a:rPr>
              <a:t> es de 910 C.</a:t>
            </a: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4" name="3 Imagen" descr="hierro colado alumn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717032"/>
            <a:ext cx="3168352" cy="2564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971600" y="332656"/>
            <a:ext cx="72008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8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Modelado por Ecuaciones diferenciales</a:t>
            </a:r>
            <a:endParaRPr lang="es-MX" sz="2800" dirty="0" smtClean="0"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2051720" y="1268760"/>
          <a:ext cx="4441825" cy="866775"/>
        </p:xfrm>
        <a:graphic>
          <a:graphicData uri="http://schemas.openxmlformats.org/presentationml/2006/ole">
            <p:oleObj spid="_x0000_s17410" name="Ecuación" r:id="rId3" imgW="2019240" imgH="393480" progId="Equation.3">
              <p:embed/>
            </p:oleObj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2843808" y="2348880"/>
            <a:ext cx="3600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Método de solución: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Separación de variables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771800" y="3573016"/>
          <a:ext cx="3240088" cy="503237"/>
        </p:xfrm>
        <a:graphic>
          <a:graphicData uri="http://schemas.openxmlformats.org/presentationml/2006/ole">
            <p:oleObj spid="_x0000_s17411" name="Ecuación" r:id="rId4" imgW="1473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971600" y="332656"/>
            <a:ext cx="72008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8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Modelado por Ecuaciones diferenciales</a:t>
            </a:r>
            <a:endParaRPr lang="es-MX" sz="2800" dirty="0" smtClean="0"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6" name="5 Imagen" descr="unidad4leydeenfriamientodenewton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908719"/>
            <a:ext cx="6552728" cy="5616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MX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Modelos con EDO</a:t>
            </a:r>
            <a:endParaRPr lang="es-MX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0801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Crecimiento poblacional o el desarrollo de epidemias</a:t>
            </a:r>
            <a:endParaRPr lang="es-MX" sz="2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/>
        </p:nvGraphicFramePr>
        <p:xfrm>
          <a:off x="3203848" y="1844824"/>
          <a:ext cx="2935288" cy="1531937"/>
        </p:xfrm>
        <a:graphic>
          <a:graphicData uri="http://schemas.openxmlformats.org/presentationml/2006/ole">
            <p:oleObj spid="_x0000_s19458" name="Ecuación" r:id="rId3" imgW="1168200" imgH="609480" progId="Equation.3">
              <p:embed/>
            </p:oleObj>
          </a:graphicData>
        </a:graphic>
      </p:graphicFrame>
      <p:pic>
        <p:nvPicPr>
          <p:cNvPr id="5" name="4 Imagen" descr="unidad4ecuacionlogistica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1268760"/>
            <a:ext cx="6408712" cy="5081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0801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Oscilador armónico amortiguado</a:t>
            </a:r>
            <a:endParaRPr lang="es-MX" sz="2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/>
        </p:nvGraphicFramePr>
        <p:xfrm>
          <a:off x="2915816" y="4365104"/>
          <a:ext cx="3030537" cy="1052512"/>
        </p:xfrm>
        <a:graphic>
          <a:graphicData uri="http://schemas.openxmlformats.org/presentationml/2006/ole">
            <p:oleObj spid="_x0000_s20482" name="Ecuación" r:id="rId3" imgW="1206360" imgH="419040" progId="Equation.3">
              <p:embed/>
            </p:oleObj>
          </a:graphicData>
        </a:graphic>
      </p:graphicFrame>
      <p:pic>
        <p:nvPicPr>
          <p:cNvPr id="6" name="5 Imagen" descr="Mass-Spring-Damp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1628800"/>
            <a:ext cx="3960440" cy="2325396"/>
          </a:xfrm>
          <a:prstGeom prst="rect">
            <a:avLst/>
          </a:prstGeom>
        </p:spPr>
      </p:pic>
      <p:pic>
        <p:nvPicPr>
          <p:cNvPr id="8" name="7 Imagen" descr="osciladoramortiguado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35234"/>
            <a:ext cx="9144000" cy="6387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154</Words>
  <Application>Microsoft Office PowerPoint</Application>
  <PresentationFormat>Presentación en pantalla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Tema de Office</vt:lpstr>
      <vt:lpstr>Ecuación</vt:lpstr>
      <vt:lpstr>Microsoft Editor de ecuaciones 3.0</vt:lpstr>
      <vt:lpstr>Noción de las ecuaciones diferenciales</vt:lpstr>
      <vt:lpstr>Diapositiva 2</vt:lpstr>
      <vt:lpstr>Diapositiva 3</vt:lpstr>
      <vt:lpstr>Diapositiva 4</vt:lpstr>
      <vt:lpstr>Diapositiva 5</vt:lpstr>
      <vt:lpstr>Diapositiva 6</vt:lpstr>
      <vt:lpstr>Modelos con EDO</vt:lpstr>
      <vt:lpstr> Crecimiento poblacional o el desarrollo de epidemias</vt:lpstr>
      <vt:lpstr> Oscilador armónico amortiguado</vt:lpstr>
      <vt:lpstr> Decaimiento radiactivo (prueba de carbobo-14)</vt:lpstr>
      <vt:lpstr> Decaimiento radiactivo (prueba de carbobo-14)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1. Introducción a las ecuaciones diferenciales</dc:title>
  <dc:creator>Omar</dc:creator>
  <cp:lastModifiedBy>Omar</cp:lastModifiedBy>
  <cp:revision>23</cp:revision>
  <dcterms:created xsi:type="dcterms:W3CDTF">2011-09-21T19:49:10Z</dcterms:created>
  <dcterms:modified xsi:type="dcterms:W3CDTF">2011-09-22T16:22:08Z</dcterms:modified>
</cp:coreProperties>
</file>